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62" r:id="rId4"/>
    <p:sldId id="266" r:id="rId5"/>
    <p:sldId id="267" r:id="rId6"/>
    <p:sldId id="26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ANA CARPENTER" initials="AC" lastIdx="3" clrIdx="0">
    <p:extLst>
      <p:ext uri="{19B8F6BF-5375-455C-9EA6-DF929625EA0E}">
        <p15:presenceInfo xmlns:p15="http://schemas.microsoft.com/office/powerpoint/2012/main" userId="ALANA CARPENT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DE69"/>
    <a:srgbClr val="8DA0CB"/>
    <a:srgbClr val="666666"/>
    <a:srgbClr val="A6761D"/>
    <a:srgbClr val="E6AB02"/>
    <a:srgbClr val="999999"/>
    <a:srgbClr val="F781BF"/>
    <a:srgbClr val="A65628"/>
    <a:srgbClr val="FFFF33"/>
    <a:srgbClr val="FF7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09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0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389F8-692C-41F4-9DCC-CABB4577CE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D937F8-B4CA-46BA-BC56-42F0DD97B7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99A2D-C4AA-46E6-8B12-9A267129E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0B51-A471-4F8E-97E9-B7C6AEA82468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06F2D-CDEC-4BCC-88B3-6F935015C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347071-3EA3-463F-816D-A1BD14F3C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244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26D22-85F1-4553-B870-742139C9E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96AA1E-29F6-4FBB-A0C9-3D59A7AA08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74AB45-EDFF-45EB-B287-D09F5AE43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0B51-A471-4F8E-97E9-B7C6AEA82468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E07DC-2D5F-490B-AFF7-B326FA37A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EA40A-23D4-485F-A0EF-E82AE5250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047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F57B31-9548-4328-AF4E-3D296F478C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A8BDDD-B079-4C51-898B-44A1D7E24E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5F47CE-89CF-4D2B-8504-2FE6BB95C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0B51-A471-4F8E-97E9-B7C6AEA82468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28937-2F11-4C55-8C15-EDB51FF25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80FA7-E280-4FB2-A749-368E40C49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750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CD51A-043B-4E5D-9C83-26ED40F91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77E2DD-6692-4B0D-B468-840C14E03B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EF26FE-FC25-4B13-BA97-2F825881F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0B51-A471-4F8E-97E9-B7C6AEA82468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9EC4D-CE00-4BAF-B10D-59D89E9AC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2A6C1-874A-4C8C-9FC5-44120F98A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476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40A43-8D60-4008-966D-6D607BD78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420C18-B28F-4B63-8636-EC33515A9D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8B0005-52B9-4120-9ACA-171C1A216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0B51-A471-4F8E-97E9-B7C6AEA82468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E0F11-7D6F-41DE-ABC5-C03053A76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0BCA5-F5F1-484F-90FE-6CCCCD99D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932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BEBBC-DBBC-4E92-AEB2-297C0C2F4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ABA5BF-30BA-4CE4-8B5A-E5F882DF36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63256C-1CCC-4267-B589-00FB0493BC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1E173E-A65E-414B-9A15-8CE9474C5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0B51-A471-4F8E-97E9-B7C6AEA82468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651FED-E2B7-457D-AFCF-3E4BDA435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2A339D-8649-49E1-B449-21D7D630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98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EBC48-6FFB-4C81-90BE-1EEA420A2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05F499-1DB6-45B9-A563-FBB7ABBA5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53D25E-7646-43B6-851F-165B355C59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9A96BD-372D-4D70-BF6D-6A363FC42D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CF29B6-5ED3-4528-845A-A59E0A9196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D207F1-B9A1-4196-B592-E2CD418E6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0B51-A471-4F8E-97E9-B7C6AEA82468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684207-44D6-443E-9A69-9FC7FCF87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8A2EFC-FA62-4997-AD72-453F293AC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70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FB0E5-1ED0-424C-9962-8105F1020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BC8073-15E1-4FA8-8247-B6A9296EB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0B51-A471-4F8E-97E9-B7C6AEA82468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5F1C8E-FA20-4E8F-B953-91A293087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AF5EEB-D400-4658-A7BF-DA9447578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230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8ED48F-9EB5-4682-A460-47C52A94E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0B51-A471-4F8E-97E9-B7C6AEA82468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452A43-CBA9-4BA9-9FEF-1D1784DB7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2D687A-EF94-4B15-BF48-247C118CD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082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46204-CBA9-4C5F-9C6D-5084037C1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70B5F6-19F7-4E41-B178-257D865FB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F247D1-1D30-467E-ADF0-096B78168C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6E18F-29CA-468F-8701-F4EF7655F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0B51-A471-4F8E-97E9-B7C6AEA82468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FFB37-2EEE-4727-B8BD-22F93E9EE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FC8AB2-557A-4EF1-B4DC-A85650DE0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686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3D019-0132-4630-9127-F8C28BEA3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D17186-3B47-4738-AE20-106485EDAF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51E56B-436B-4C0E-B0B8-44B29CB945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396DA1-131C-4B62-BFEE-2475B7AEA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0B51-A471-4F8E-97E9-B7C6AEA82468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A37BAB-5077-489B-B47A-D8EA31D30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822270-1E20-4FA7-9F7A-FC61CEC93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90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68EB06-891C-4004-AFDB-49ECEF343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A787BA-F1BD-445D-A298-8872445700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727F33-5101-4046-BD7F-36CE8D3C6C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50B51-A471-4F8E-97E9-B7C6AEA82468}" type="datetimeFigureOut">
              <a:rPr lang="en-US" smtClean="0"/>
              <a:t>11/16/2023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56CC6B-02C3-491F-A299-9F9093637A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EFB95-031B-41F1-9E98-58CBE48E1C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228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2489A36-9C51-4070-ACA7-FC12F2369AF9}"/>
              </a:ext>
            </a:extLst>
          </p:cNvPr>
          <p:cNvSpPr txBox="1"/>
          <p:nvPr/>
        </p:nvSpPr>
        <p:spPr>
          <a:xfrm>
            <a:off x="1362268" y="6106483"/>
            <a:ext cx="8733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summary of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metabolites (presented in KEGG ID format) that participate in various metabolic pathways when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comparing day 1 to the pre-irradiation timepoint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DBEE4C0-607C-42D2-9C01-36A8371B6A29}"/>
              </a:ext>
            </a:extLst>
          </p:cNvPr>
          <p:cNvGrpSpPr/>
          <p:nvPr/>
        </p:nvGrpSpPr>
        <p:grpSpPr>
          <a:xfrm>
            <a:off x="2103148" y="0"/>
            <a:ext cx="6507452" cy="6035040"/>
            <a:chOff x="2103148" y="0"/>
            <a:chExt cx="6507452" cy="603504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958F096-54DD-4403-AED3-46068E6F6E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0"/>
              <a:ext cx="5029200" cy="6035040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595BF24-FA62-4771-BAC8-AD621D0E6B34}"/>
                </a:ext>
              </a:extLst>
            </p:cNvPr>
            <p:cNvSpPr txBox="1"/>
            <p:nvPr/>
          </p:nvSpPr>
          <p:spPr>
            <a:xfrm>
              <a:off x="4093609" y="228297"/>
              <a:ext cx="1878951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Glycero-3-phosphocholine</a:t>
              </a:r>
              <a:endParaRPr lang="en-US" sz="12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3718594-177C-4329-B051-093E71DC9995}"/>
                </a:ext>
              </a:extLst>
            </p:cNvPr>
            <p:cNvSpPr txBox="1"/>
            <p:nvPr/>
          </p:nvSpPr>
          <p:spPr>
            <a:xfrm>
              <a:off x="2990155" y="521806"/>
              <a:ext cx="2167714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17alpha-Hydroxypregnenolone</a:t>
              </a:r>
              <a:endParaRPr lang="en-US" sz="10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77E031C-7465-4FF9-9726-B21C3A22A279}"/>
                </a:ext>
              </a:extLst>
            </p:cNvPr>
            <p:cNvSpPr txBox="1"/>
            <p:nvPr/>
          </p:nvSpPr>
          <p:spPr>
            <a:xfrm>
              <a:off x="3531249" y="933931"/>
              <a:ext cx="1085526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Triacylglycerol</a:t>
              </a:r>
              <a:endParaRPr lang="en-US" sz="700" b="1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DF0AE2A-A108-4FB1-82F3-17597E6740FA}"/>
                </a:ext>
              </a:extLst>
            </p:cNvPr>
            <p:cNvSpPr txBox="1"/>
            <p:nvPr/>
          </p:nvSpPr>
          <p:spPr>
            <a:xfrm>
              <a:off x="2699399" y="1555279"/>
              <a:ext cx="1504301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Phosphatidylcholine</a:t>
              </a:r>
              <a:endParaRPr lang="en-US" sz="400" b="1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DC1116D-4642-422D-A494-7C6FFC500168}"/>
                </a:ext>
              </a:extLst>
            </p:cNvPr>
            <p:cNvSpPr txBox="1"/>
            <p:nvPr/>
          </p:nvSpPr>
          <p:spPr>
            <a:xfrm>
              <a:off x="2103148" y="2230378"/>
              <a:ext cx="192275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Phosphatidylethanolamine</a:t>
              </a:r>
              <a:endParaRPr lang="en-US" sz="100" b="1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4AC3A35-F48D-4A2A-89FC-9D5DA0B8D3C5}"/>
                </a:ext>
              </a:extLst>
            </p:cNvPr>
            <p:cNvSpPr txBox="1"/>
            <p:nvPr/>
          </p:nvSpPr>
          <p:spPr>
            <a:xfrm>
              <a:off x="2906098" y="2933860"/>
              <a:ext cx="109090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Menaquinone</a:t>
              </a:r>
              <a:endParaRPr lang="en-US" sz="100" b="1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D9FDECB-668D-4780-8FD5-6EAA31607799}"/>
                </a:ext>
              </a:extLst>
            </p:cNvPr>
            <p:cNvSpPr txBox="1"/>
            <p:nvPr/>
          </p:nvSpPr>
          <p:spPr>
            <a:xfrm>
              <a:off x="3281073" y="3694429"/>
              <a:ext cx="967077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D-Galactose</a:t>
              </a:r>
              <a:endParaRPr lang="en-US" sz="100" b="1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8B70822-3113-4434-912E-958CD4AAA0E4}"/>
                </a:ext>
              </a:extLst>
            </p:cNvPr>
            <p:cNvSpPr txBox="1"/>
            <p:nvPr/>
          </p:nvSpPr>
          <p:spPr>
            <a:xfrm>
              <a:off x="3558885" y="4308062"/>
              <a:ext cx="1057890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Androsterone</a:t>
              </a:r>
              <a:endParaRPr lang="en-US" sz="100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C2382BE-7C9E-4748-9F37-5FD19FAFF9D1}"/>
                </a:ext>
              </a:extLst>
            </p:cNvPr>
            <p:cNvSpPr txBox="1"/>
            <p:nvPr/>
          </p:nvSpPr>
          <p:spPr>
            <a:xfrm>
              <a:off x="4186074" y="4644696"/>
              <a:ext cx="1005826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Testosterone</a:t>
              </a:r>
              <a:endParaRPr lang="en-US" sz="100" b="1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A7F68F9-FCEC-427B-ADB9-0BAF6F31B020}"/>
                </a:ext>
              </a:extLst>
            </p:cNvPr>
            <p:cNvSpPr txBox="1"/>
            <p:nvPr/>
          </p:nvSpPr>
          <p:spPr>
            <a:xfrm>
              <a:off x="3655266" y="4934510"/>
              <a:ext cx="2344317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/>
                <a:t>2-Dehydro-3-deoxy-D-galactonate</a:t>
              </a:r>
              <a:endParaRPr lang="en-US" sz="1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178819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4545041-4559-41A2-BA21-1E35E4D3891C}"/>
              </a:ext>
            </a:extLst>
          </p:cNvPr>
          <p:cNvSpPr txBox="1"/>
          <p:nvPr/>
        </p:nvSpPr>
        <p:spPr>
          <a:xfrm>
            <a:off x="1959429" y="5982647"/>
            <a:ext cx="7940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summary of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metabolites (presented in KEGG ID format) that participate in various metabolic pathways when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comparing day 13 to the pre-irradiation timepoint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877E93E-30F2-44B9-BE9E-A7BB0110DE35}"/>
              </a:ext>
            </a:extLst>
          </p:cNvPr>
          <p:cNvGrpSpPr/>
          <p:nvPr/>
        </p:nvGrpSpPr>
        <p:grpSpPr>
          <a:xfrm>
            <a:off x="2091819" y="0"/>
            <a:ext cx="6518781" cy="6035040"/>
            <a:chOff x="2091819" y="0"/>
            <a:chExt cx="6518781" cy="603504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D2B7D70-CE7F-4763-9FCF-D7265F7F0C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0"/>
              <a:ext cx="5029200" cy="603504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6DC6D51-7C99-492C-A57E-D35453D43497}"/>
                </a:ext>
              </a:extLst>
            </p:cNvPr>
            <p:cNvSpPr txBox="1"/>
            <p:nvPr/>
          </p:nvSpPr>
          <p:spPr>
            <a:xfrm>
              <a:off x="3683398" y="265405"/>
              <a:ext cx="1851661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Glycero-3-phosphocholine</a:t>
              </a:r>
              <a:endParaRPr lang="en-US" sz="1200" dirty="0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41EDEB9-3DB8-4976-8679-50DE88363F83}"/>
                </a:ext>
              </a:extLst>
            </p:cNvPr>
            <p:cNvSpPr txBox="1"/>
            <p:nvPr/>
          </p:nvSpPr>
          <p:spPr>
            <a:xfrm>
              <a:off x="2418655" y="913105"/>
              <a:ext cx="2167714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17alpha-Hydroxypregnenolone</a:t>
              </a:r>
              <a:endParaRPr lang="en-US" sz="10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1B92693-FAB2-4AA0-AC56-7B757F8816AE}"/>
                </a:ext>
              </a:extLst>
            </p:cNvPr>
            <p:cNvSpPr txBox="1"/>
            <p:nvPr/>
          </p:nvSpPr>
          <p:spPr>
            <a:xfrm>
              <a:off x="2487800" y="2063725"/>
              <a:ext cx="1501399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Phosphatidylcholine</a:t>
              </a:r>
              <a:endParaRPr lang="en-US" sz="700" b="1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E509824-5FD3-4525-AA46-74408512EA20}"/>
                </a:ext>
              </a:extLst>
            </p:cNvPr>
            <p:cNvSpPr txBox="1"/>
            <p:nvPr/>
          </p:nvSpPr>
          <p:spPr>
            <a:xfrm>
              <a:off x="2091819" y="3359125"/>
              <a:ext cx="1897380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Phosphatidylethanolamine</a:t>
              </a:r>
              <a:endParaRPr lang="en-US" sz="400" b="1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F48467E-CEDA-4000-939F-66A7FA8CA65A}"/>
                </a:ext>
              </a:extLst>
            </p:cNvPr>
            <p:cNvSpPr txBox="1"/>
            <p:nvPr/>
          </p:nvSpPr>
          <p:spPr>
            <a:xfrm>
              <a:off x="3525372" y="4419252"/>
              <a:ext cx="1058430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Androsterone</a:t>
              </a:r>
              <a:endParaRPr lang="en-US" sz="100" b="1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2F216B1-A6E5-4A32-80EA-6DC5233A353C}"/>
                </a:ext>
              </a:extLst>
            </p:cNvPr>
            <p:cNvSpPr txBox="1"/>
            <p:nvPr/>
          </p:nvSpPr>
          <p:spPr>
            <a:xfrm>
              <a:off x="4609229" y="5062894"/>
              <a:ext cx="1058430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Testosterone</a:t>
              </a:r>
              <a:endParaRPr lang="en-US" sz="1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434470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57F6636-66B1-4E83-9D3A-98A7025296C7}"/>
              </a:ext>
            </a:extLst>
          </p:cNvPr>
          <p:cNvSpPr txBox="1"/>
          <p:nvPr/>
        </p:nvSpPr>
        <p:spPr>
          <a:xfrm>
            <a:off x="2006082" y="5886810"/>
            <a:ext cx="67179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summary of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metabolites (presented in KEGG ID format) that participate in various metabolic pathways when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comparing day 25 to the pre-irradiation timepoint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B64B92B-0C12-4DEA-B3A6-6D0453E22EBB}"/>
              </a:ext>
            </a:extLst>
          </p:cNvPr>
          <p:cNvGrpSpPr/>
          <p:nvPr/>
        </p:nvGrpSpPr>
        <p:grpSpPr>
          <a:xfrm>
            <a:off x="2126481" y="0"/>
            <a:ext cx="6484119" cy="6035040"/>
            <a:chOff x="2126481" y="0"/>
            <a:chExt cx="6484119" cy="603504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9A2E8A4-1CBF-4422-9CFE-451955A39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0"/>
              <a:ext cx="5029200" cy="603504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C458491-4BFD-49DA-9C39-214F8DFC6974}"/>
                </a:ext>
              </a:extLst>
            </p:cNvPr>
            <p:cNvSpPr txBox="1"/>
            <p:nvPr/>
          </p:nvSpPr>
          <p:spPr>
            <a:xfrm>
              <a:off x="3876958" y="261376"/>
              <a:ext cx="1901811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Glycero-3-phosphocholine</a:t>
              </a:r>
              <a:endParaRPr lang="en-US" sz="12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FE68021-A6D0-4892-8A2B-821ADE908685}"/>
                </a:ext>
              </a:extLst>
            </p:cNvPr>
            <p:cNvSpPr txBox="1"/>
            <p:nvPr/>
          </p:nvSpPr>
          <p:spPr>
            <a:xfrm>
              <a:off x="2793101" y="603551"/>
              <a:ext cx="2167714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17alpha-Hydroxypregnenolone</a:t>
              </a:r>
              <a:endParaRPr lang="en-US" sz="10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491EB03-25A0-4AD8-885A-CF2FA3B88CDA}"/>
                </a:ext>
              </a:extLst>
            </p:cNvPr>
            <p:cNvSpPr txBox="1"/>
            <p:nvPr/>
          </p:nvSpPr>
          <p:spPr>
            <a:xfrm>
              <a:off x="2830700" y="1271245"/>
              <a:ext cx="1501399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Phosphatidylcholine</a:t>
              </a:r>
              <a:endParaRPr lang="en-US" sz="700" b="1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4F0221-25C0-4728-BC8F-DADE65B65DCA}"/>
                </a:ext>
              </a:extLst>
            </p:cNvPr>
            <p:cNvSpPr txBox="1"/>
            <p:nvPr/>
          </p:nvSpPr>
          <p:spPr>
            <a:xfrm>
              <a:off x="2126481" y="2147545"/>
              <a:ext cx="1897380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Phosphatidylethanolamine</a:t>
              </a:r>
              <a:endParaRPr lang="en-US" sz="400" b="1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6C11771-9F17-4CFB-AAA3-79CCAD7FE07F}"/>
                </a:ext>
              </a:extLst>
            </p:cNvPr>
            <p:cNvSpPr txBox="1"/>
            <p:nvPr/>
          </p:nvSpPr>
          <p:spPr>
            <a:xfrm>
              <a:off x="3969500" y="4541701"/>
              <a:ext cx="1013979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Testosterone</a:t>
              </a:r>
              <a:endParaRPr lang="en-US" sz="100" b="1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14F96DC-9CFB-468C-8A3D-0174AE8FB355}"/>
                </a:ext>
              </a:extLst>
            </p:cNvPr>
            <p:cNvSpPr txBox="1"/>
            <p:nvPr/>
          </p:nvSpPr>
          <p:spPr>
            <a:xfrm>
              <a:off x="2854474" y="3059668"/>
              <a:ext cx="113700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5alpha-THDOC</a:t>
              </a:r>
              <a:endParaRPr lang="en-US" sz="100" b="1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A56546A-3227-4D70-A7CE-5674DD300178}"/>
                </a:ext>
              </a:extLst>
            </p:cNvPr>
            <p:cNvSpPr txBox="1"/>
            <p:nvPr/>
          </p:nvSpPr>
          <p:spPr>
            <a:xfrm>
              <a:off x="3195097" y="3895944"/>
              <a:ext cx="113700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/>
                <a:t>Phosphatidate</a:t>
              </a:r>
              <a:endParaRPr lang="en-US" sz="100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119E5FE-A503-41BD-A3CE-AD9D2C326DF1}"/>
                </a:ext>
              </a:extLst>
            </p:cNvPr>
            <p:cNvSpPr txBox="1"/>
            <p:nvPr/>
          </p:nvSpPr>
          <p:spPr>
            <a:xfrm>
              <a:off x="4476490" y="4876941"/>
              <a:ext cx="1400784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2-Methoxyestrone</a:t>
              </a:r>
              <a:endParaRPr lang="en-US" sz="1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869080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57EDB6D-4189-46F7-B203-5E7BD780F3D5}"/>
              </a:ext>
            </a:extLst>
          </p:cNvPr>
          <p:cNvSpPr txBox="1"/>
          <p:nvPr/>
        </p:nvSpPr>
        <p:spPr>
          <a:xfrm>
            <a:off x="2146041" y="6119336"/>
            <a:ext cx="7006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4.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summary of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metabolites (presented in KEGG ID format) that participate in various metabolic pathways when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comparing day 1 to the preterminal timepoint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502B42F-67F3-41E8-A4B6-0880438A6F0A}"/>
              </a:ext>
            </a:extLst>
          </p:cNvPr>
          <p:cNvGrpSpPr/>
          <p:nvPr/>
        </p:nvGrpSpPr>
        <p:grpSpPr>
          <a:xfrm>
            <a:off x="2261017" y="0"/>
            <a:ext cx="6349583" cy="6035040"/>
            <a:chOff x="2261017" y="0"/>
            <a:chExt cx="6349583" cy="603504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8A0240F-1C31-465B-BF56-42FA042776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0"/>
              <a:ext cx="5029200" cy="603504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BFCCE81-0CD0-4AB6-A6E0-8EF97C1CAE89}"/>
                </a:ext>
              </a:extLst>
            </p:cNvPr>
            <p:cNvSpPr txBox="1"/>
            <p:nvPr/>
          </p:nvSpPr>
          <p:spPr>
            <a:xfrm>
              <a:off x="4003675" y="237256"/>
              <a:ext cx="1922693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Glycero-3-phosphocholine</a:t>
              </a:r>
              <a:endParaRPr lang="en-US" sz="1200" dirty="0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75A2EBE-C5D3-401B-A41D-4154AD756C23}"/>
                </a:ext>
              </a:extLst>
            </p:cNvPr>
            <p:cNvSpPr txBox="1"/>
            <p:nvPr/>
          </p:nvSpPr>
          <p:spPr>
            <a:xfrm>
              <a:off x="3156431" y="460052"/>
              <a:ext cx="2167714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17alpha-Hydroxypregnenolone</a:t>
              </a:r>
              <a:endParaRPr lang="en-US" sz="10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8AE587B-311F-49D2-BE32-DCF794701304}"/>
                </a:ext>
              </a:extLst>
            </p:cNvPr>
            <p:cNvSpPr txBox="1"/>
            <p:nvPr/>
          </p:nvSpPr>
          <p:spPr>
            <a:xfrm>
              <a:off x="2640200" y="1667485"/>
              <a:ext cx="1501399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Phosphatidylcholine</a:t>
              </a:r>
              <a:endParaRPr lang="en-US" sz="700" b="1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E0010C3-0818-427F-935B-95A94B794CBB}"/>
                </a:ext>
              </a:extLst>
            </p:cNvPr>
            <p:cNvSpPr txBox="1"/>
            <p:nvPr/>
          </p:nvSpPr>
          <p:spPr>
            <a:xfrm>
              <a:off x="2537478" y="1182111"/>
              <a:ext cx="1897380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Phosphatidylethanolamine</a:t>
              </a:r>
              <a:endParaRPr lang="en-US" sz="400" b="1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64D888B-C605-424C-8178-2E3C16686873}"/>
                </a:ext>
              </a:extLst>
            </p:cNvPr>
            <p:cNvSpPr txBox="1"/>
            <p:nvPr/>
          </p:nvSpPr>
          <p:spPr>
            <a:xfrm>
              <a:off x="3420879" y="4037692"/>
              <a:ext cx="1013979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Testosterone</a:t>
              </a:r>
              <a:endParaRPr lang="en-US" sz="100" b="1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C34AF3C-E8F8-4851-B54D-E35AEE51766F}"/>
                </a:ext>
              </a:extLst>
            </p:cNvPr>
            <p:cNvSpPr txBox="1"/>
            <p:nvPr/>
          </p:nvSpPr>
          <p:spPr>
            <a:xfrm>
              <a:off x="2875238" y="2279749"/>
              <a:ext cx="113700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/>
                <a:t>Phosphatidate</a:t>
              </a:r>
              <a:endParaRPr lang="en-US" sz="100" b="1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858519F-F95A-494F-8239-29DBBD820540}"/>
                </a:ext>
              </a:extLst>
            </p:cNvPr>
            <p:cNvSpPr txBox="1"/>
            <p:nvPr/>
          </p:nvSpPr>
          <p:spPr>
            <a:xfrm>
              <a:off x="3697807" y="754755"/>
              <a:ext cx="1098333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Triacylglycerol</a:t>
              </a:r>
              <a:endParaRPr lang="en-US" sz="100" b="1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D40F4AE-2DC1-425E-AF38-FCE2E6883A0B}"/>
                </a:ext>
              </a:extLst>
            </p:cNvPr>
            <p:cNvSpPr txBox="1"/>
            <p:nvPr/>
          </p:nvSpPr>
          <p:spPr>
            <a:xfrm>
              <a:off x="2261017" y="2891154"/>
              <a:ext cx="1745921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17-Hydroxylinolenic acid</a:t>
              </a:r>
              <a:endParaRPr lang="en-US" sz="100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45BB65F-C46C-4D38-BDA9-75987B2D889D}"/>
                </a:ext>
              </a:extLst>
            </p:cNvPr>
            <p:cNvSpPr txBox="1"/>
            <p:nvPr/>
          </p:nvSpPr>
          <p:spPr>
            <a:xfrm>
              <a:off x="2473128" y="3495037"/>
              <a:ext cx="1648043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7-Dehydrodesmosterol</a:t>
              </a:r>
              <a:endParaRPr lang="en-US" sz="100" b="1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B3E1685-97E3-4AFD-AB95-3977A7A1DBA4}"/>
                </a:ext>
              </a:extLst>
            </p:cNvPr>
            <p:cNvSpPr txBox="1"/>
            <p:nvPr/>
          </p:nvSpPr>
          <p:spPr>
            <a:xfrm>
              <a:off x="2979177" y="4432172"/>
              <a:ext cx="1897381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4alpha-Methylzymosterol</a:t>
              </a:r>
              <a:endParaRPr lang="en-US" sz="200" b="1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88C6DCC-9CBB-45B1-8794-6EF2084E8F32}"/>
                </a:ext>
              </a:extLst>
            </p:cNvPr>
            <p:cNvSpPr txBox="1"/>
            <p:nvPr/>
          </p:nvSpPr>
          <p:spPr>
            <a:xfrm>
              <a:off x="4141599" y="4735529"/>
              <a:ext cx="122304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/>
                <a:t>Stearidonic</a:t>
              </a:r>
              <a:r>
                <a:rPr lang="en-US" sz="1200" b="1" dirty="0"/>
                <a:t> acid</a:t>
              </a:r>
              <a:endParaRPr lang="en-US" sz="200" b="1" dirty="0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224ED0E-7F1F-462C-B5AD-1D912CA616EF}"/>
                </a:ext>
              </a:extLst>
            </p:cNvPr>
            <p:cNvSpPr txBox="1"/>
            <p:nvPr/>
          </p:nvSpPr>
          <p:spPr>
            <a:xfrm>
              <a:off x="5630461" y="4939935"/>
              <a:ext cx="444847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CD4E30E-07CB-4BCE-B649-CD28DA424BB6}"/>
                </a:ext>
              </a:extLst>
            </p:cNvPr>
            <p:cNvSpPr txBox="1"/>
            <p:nvPr/>
          </p:nvSpPr>
          <p:spPr>
            <a:xfrm>
              <a:off x="4796140" y="4956607"/>
              <a:ext cx="1223043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Delta8,14-Sterol</a:t>
              </a:r>
              <a:endParaRPr lang="en-US" sz="1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514223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461078A-D421-4B15-8DD8-B6ADA18CA671}"/>
              </a:ext>
            </a:extLst>
          </p:cNvPr>
          <p:cNvSpPr txBox="1"/>
          <p:nvPr/>
        </p:nvSpPr>
        <p:spPr>
          <a:xfrm>
            <a:off x="2015686" y="6119336"/>
            <a:ext cx="7221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5.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summary of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metabolites (presented in KEGG ID format) that participate in various metabolic pathways when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comparing day 13 to the preterminal timepoint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40C0CA4-0B36-4C44-BF74-C0AAF2C79086}"/>
              </a:ext>
            </a:extLst>
          </p:cNvPr>
          <p:cNvGrpSpPr/>
          <p:nvPr/>
        </p:nvGrpSpPr>
        <p:grpSpPr>
          <a:xfrm>
            <a:off x="2015686" y="0"/>
            <a:ext cx="6594914" cy="6035040"/>
            <a:chOff x="2015686" y="0"/>
            <a:chExt cx="6594914" cy="603504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D896DE6-C393-4A3B-8036-CEF04881CA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0"/>
              <a:ext cx="5029200" cy="603504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C0EB443-A799-4495-9AB7-7692C328EE85}"/>
                </a:ext>
              </a:extLst>
            </p:cNvPr>
            <p:cNvSpPr txBox="1"/>
            <p:nvPr/>
          </p:nvSpPr>
          <p:spPr>
            <a:xfrm>
              <a:off x="4167705" y="90656"/>
              <a:ext cx="2468334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Glycero-3-phosphocholine</a:t>
              </a:r>
              <a:endParaRPr lang="en-US" sz="1200" dirty="0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FD3AC26-45B8-4521-B53D-6E50584A74C7}"/>
                </a:ext>
              </a:extLst>
            </p:cNvPr>
            <p:cNvSpPr txBox="1"/>
            <p:nvPr/>
          </p:nvSpPr>
          <p:spPr>
            <a:xfrm>
              <a:off x="3446662" y="313506"/>
              <a:ext cx="2167714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17alpha-Hydroxypregnenolone</a:t>
              </a:r>
              <a:endParaRPr lang="en-US" sz="10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55182E3-C091-44CD-A2CC-E100AEEC1E3D}"/>
                </a:ext>
              </a:extLst>
            </p:cNvPr>
            <p:cNvSpPr txBox="1"/>
            <p:nvPr/>
          </p:nvSpPr>
          <p:spPr>
            <a:xfrm>
              <a:off x="3051680" y="1043612"/>
              <a:ext cx="1501399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Phosphatidylcholine</a:t>
              </a:r>
              <a:endParaRPr lang="en-US" sz="700" b="1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E3CDFB8-F40C-424A-A055-A13D5DD809C4}"/>
                </a:ext>
              </a:extLst>
            </p:cNvPr>
            <p:cNvSpPr txBox="1"/>
            <p:nvPr/>
          </p:nvSpPr>
          <p:spPr>
            <a:xfrm>
              <a:off x="2930019" y="776775"/>
              <a:ext cx="1897380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Phosphatidylethanolamine</a:t>
              </a:r>
              <a:endParaRPr lang="en-US" sz="400" b="1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EE2E033-2832-413D-8444-CF61FD79E6DC}"/>
                </a:ext>
              </a:extLst>
            </p:cNvPr>
            <p:cNvSpPr txBox="1"/>
            <p:nvPr/>
          </p:nvSpPr>
          <p:spPr>
            <a:xfrm>
              <a:off x="3508644" y="4132525"/>
              <a:ext cx="1058430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Androsterone</a:t>
              </a:r>
              <a:endParaRPr lang="en-US" sz="100" b="1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D4C2618-433B-4A4C-AA5E-332E817CF9F6}"/>
                </a:ext>
              </a:extLst>
            </p:cNvPr>
            <p:cNvSpPr txBox="1"/>
            <p:nvPr/>
          </p:nvSpPr>
          <p:spPr>
            <a:xfrm>
              <a:off x="2987364" y="1791289"/>
              <a:ext cx="113700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5alpha-THDOC</a:t>
              </a:r>
              <a:endParaRPr lang="en-US" sz="100" b="1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381B1F9-4E1D-4110-9E31-A22E5D19AE5B}"/>
                </a:ext>
              </a:extLst>
            </p:cNvPr>
            <p:cNvSpPr txBox="1"/>
            <p:nvPr/>
          </p:nvSpPr>
          <p:spPr>
            <a:xfrm>
              <a:off x="2896428" y="2199094"/>
              <a:ext cx="113700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/>
                <a:t>Phosphatidate</a:t>
              </a:r>
              <a:endParaRPr lang="en-US" sz="100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EBFB777-8AE1-49DE-B62E-C4DB0E508647}"/>
                </a:ext>
              </a:extLst>
            </p:cNvPr>
            <p:cNvSpPr txBox="1"/>
            <p:nvPr/>
          </p:nvSpPr>
          <p:spPr>
            <a:xfrm>
              <a:off x="2405609" y="3450594"/>
              <a:ext cx="1745921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17-Hydroxylinolenic acid</a:t>
              </a:r>
              <a:endParaRPr lang="en-US" sz="100" b="1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CEA9C25-6AE5-47D1-B023-EAD64CAB53A7}"/>
                </a:ext>
              </a:extLst>
            </p:cNvPr>
            <p:cNvSpPr txBox="1"/>
            <p:nvPr/>
          </p:nvSpPr>
          <p:spPr>
            <a:xfrm>
              <a:off x="2678247" y="3811889"/>
              <a:ext cx="1648043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7-Dehydrodesmosterol</a:t>
              </a:r>
              <a:endParaRPr lang="en-US" sz="100" b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4B2E60E-BD85-47F4-BD45-0FE7F6AC04B8}"/>
                </a:ext>
              </a:extLst>
            </p:cNvPr>
            <p:cNvSpPr txBox="1"/>
            <p:nvPr/>
          </p:nvSpPr>
          <p:spPr>
            <a:xfrm>
              <a:off x="2015686" y="2583845"/>
              <a:ext cx="201597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5alpha-Pregnane-3,20-dione</a:t>
              </a:r>
              <a:endParaRPr lang="en-US" sz="1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3FCC49A-6D1A-4ADB-BD4A-33488728866B}"/>
                </a:ext>
              </a:extLst>
            </p:cNvPr>
            <p:cNvSpPr txBox="1"/>
            <p:nvPr/>
          </p:nvSpPr>
          <p:spPr>
            <a:xfrm>
              <a:off x="2841642" y="3017556"/>
              <a:ext cx="121587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/>
                <a:t>Stearidonic</a:t>
              </a:r>
              <a:r>
                <a:rPr lang="en-US" sz="1200" b="1" dirty="0"/>
                <a:t> acid</a:t>
              </a:r>
              <a:endParaRPr lang="en-US" sz="100" b="1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ED5F2CD-418D-48DE-A5B3-60AEC19DE452}"/>
                </a:ext>
              </a:extLst>
            </p:cNvPr>
            <p:cNvSpPr txBox="1"/>
            <p:nvPr/>
          </p:nvSpPr>
          <p:spPr>
            <a:xfrm>
              <a:off x="4901349" y="5051741"/>
              <a:ext cx="1262763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Delta8,14-Sterol</a:t>
              </a:r>
              <a:endParaRPr lang="en-US" sz="100" b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EF3B5A6-F88C-4FF7-B76A-99E3FD4E4D9B}"/>
                </a:ext>
              </a:extLst>
            </p:cNvPr>
            <p:cNvSpPr txBox="1"/>
            <p:nvPr/>
          </p:nvSpPr>
          <p:spPr>
            <a:xfrm>
              <a:off x="3446662" y="1382879"/>
              <a:ext cx="864094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/>
                <a:t>Traumatin</a:t>
              </a:r>
              <a:endParaRPr lang="en-US" sz="100" b="1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F3ABC67-07A5-4A4A-B305-57D66CA567C5}"/>
                </a:ext>
              </a:extLst>
            </p:cNvPr>
            <p:cNvSpPr txBox="1"/>
            <p:nvPr/>
          </p:nvSpPr>
          <p:spPr>
            <a:xfrm>
              <a:off x="4385698" y="4839769"/>
              <a:ext cx="132153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Allopregnanolone</a:t>
              </a:r>
              <a:endParaRPr lang="en-US" sz="100" b="1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BF8D950-B795-4952-A522-8BA76BFFE357}"/>
                </a:ext>
              </a:extLst>
            </p:cNvPr>
            <p:cNvSpPr txBox="1"/>
            <p:nvPr/>
          </p:nvSpPr>
          <p:spPr>
            <a:xfrm>
              <a:off x="4295938" y="4468251"/>
              <a:ext cx="564630" cy="4677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A538685-F911-4C43-B6F0-3443CDB008B9}"/>
                </a:ext>
              </a:extLst>
            </p:cNvPr>
            <p:cNvSpPr txBox="1"/>
            <p:nvPr/>
          </p:nvSpPr>
          <p:spPr>
            <a:xfrm>
              <a:off x="3866770" y="4421066"/>
              <a:ext cx="1013979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Testosterone</a:t>
              </a:r>
              <a:endParaRPr lang="en-US" sz="100" b="1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052477C-1CF1-48D9-8DE8-B8B8B6B67A35}"/>
                </a:ext>
              </a:extLst>
            </p:cNvPr>
            <p:cNvSpPr txBox="1"/>
            <p:nvPr/>
          </p:nvSpPr>
          <p:spPr>
            <a:xfrm>
              <a:off x="3368074" y="4645634"/>
              <a:ext cx="185804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4alpha-Methylzymosterol</a:t>
              </a:r>
              <a:endParaRPr lang="en-US" sz="200" b="1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264FB6C-E7AB-49C7-A89F-8E5F3D32D6A7}"/>
                </a:ext>
              </a:extLst>
            </p:cNvPr>
            <p:cNvSpPr txBox="1"/>
            <p:nvPr/>
          </p:nvSpPr>
          <p:spPr>
            <a:xfrm>
              <a:off x="5724693" y="350103"/>
              <a:ext cx="360990" cy="2000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sz="700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6C37610-198D-4460-8B64-D4EA40AB0384}"/>
                </a:ext>
              </a:extLst>
            </p:cNvPr>
            <p:cNvSpPr txBox="1"/>
            <p:nvPr/>
          </p:nvSpPr>
          <p:spPr>
            <a:xfrm>
              <a:off x="4865126" y="536356"/>
              <a:ext cx="360990" cy="2000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sz="7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9178EC3-DB69-450C-8F46-57887ABF8A9F}"/>
                </a:ext>
              </a:extLst>
            </p:cNvPr>
            <p:cNvSpPr txBox="1"/>
            <p:nvPr/>
          </p:nvSpPr>
          <p:spPr>
            <a:xfrm>
              <a:off x="4048495" y="532290"/>
              <a:ext cx="1090870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Triacylglycerol</a:t>
              </a:r>
              <a:endParaRPr lang="en-US" sz="700" b="1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398C99A-DC9E-4EA0-A268-EA4C46EDB3E1}"/>
                </a:ext>
              </a:extLst>
            </p:cNvPr>
            <p:cNvSpPr txBox="1"/>
            <p:nvPr/>
          </p:nvSpPr>
          <p:spPr>
            <a:xfrm>
              <a:off x="5871646" y="4909566"/>
              <a:ext cx="360990" cy="2000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sz="7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69638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C6D2FB-6075-4C6C-90F6-789DE539D402}"/>
              </a:ext>
            </a:extLst>
          </p:cNvPr>
          <p:cNvSpPr txBox="1"/>
          <p:nvPr/>
        </p:nvSpPr>
        <p:spPr>
          <a:xfrm>
            <a:off x="1996750" y="6102517"/>
            <a:ext cx="737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6.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summary of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metabolites (presented in KEGG ID format) that participate in various metabolic pathways when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comparing day 25 to the preterminal timepoint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600F7E-E5D3-4103-B8F9-DD08304771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0"/>
            <a:ext cx="5029200" cy="60350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3098A16-3C29-4898-85C5-D85786636360}"/>
              </a:ext>
            </a:extLst>
          </p:cNvPr>
          <p:cNvSpPr txBox="1"/>
          <p:nvPr/>
        </p:nvSpPr>
        <p:spPr>
          <a:xfrm>
            <a:off x="4090147" y="130297"/>
            <a:ext cx="2067309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/>
              <a:t>Glycero-3-phosphocholine</a:t>
            </a:r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F49DE2-A2C1-43DF-B373-50C48510DA37}"/>
              </a:ext>
            </a:extLst>
          </p:cNvPr>
          <p:cNvSpPr txBox="1"/>
          <p:nvPr/>
        </p:nvSpPr>
        <p:spPr>
          <a:xfrm>
            <a:off x="3233995" y="425273"/>
            <a:ext cx="2167714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/>
              <a:t>17alpha-Hydroxypregnenolone</a:t>
            </a:r>
            <a:endParaRPr lang="en-US" sz="1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BC7E67-1D09-44C5-BF17-D522874EA97B}"/>
              </a:ext>
            </a:extLst>
          </p:cNvPr>
          <p:cNvSpPr txBox="1"/>
          <p:nvPr/>
        </p:nvSpPr>
        <p:spPr>
          <a:xfrm>
            <a:off x="2483295" y="2322805"/>
            <a:ext cx="1501399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/>
              <a:t>Phosphatidylcholine</a:t>
            </a:r>
            <a:endParaRPr lang="en-US" sz="7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7A8BEB-E974-490F-B54F-7E28FB52057C}"/>
              </a:ext>
            </a:extLst>
          </p:cNvPr>
          <p:cNvSpPr txBox="1"/>
          <p:nvPr/>
        </p:nvSpPr>
        <p:spPr>
          <a:xfrm>
            <a:off x="2541399" y="1142785"/>
            <a:ext cx="189738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/>
              <a:t>Phosphatidylethanolamine</a:t>
            </a:r>
            <a:endParaRPr lang="en-US" sz="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1FEFFF-B4CD-4119-8158-B0D8C7576F1F}"/>
              </a:ext>
            </a:extLst>
          </p:cNvPr>
          <p:cNvSpPr txBox="1"/>
          <p:nvPr/>
        </p:nvSpPr>
        <p:spPr>
          <a:xfrm>
            <a:off x="4387730" y="4731112"/>
            <a:ext cx="1013979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/>
              <a:t>Testosterone</a:t>
            </a:r>
            <a:endParaRPr lang="en-US" sz="1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B63DA1-835B-4488-BDAC-7967FF77E9E3}"/>
              </a:ext>
            </a:extLst>
          </p:cNvPr>
          <p:cNvSpPr txBox="1"/>
          <p:nvPr/>
        </p:nvSpPr>
        <p:spPr>
          <a:xfrm>
            <a:off x="3012899" y="1721797"/>
            <a:ext cx="113700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/>
              <a:t>5alpha-THDOC</a:t>
            </a:r>
            <a:endParaRPr lang="en-US" sz="1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7E60CD-C48B-4CBB-A3F6-F6C0A01C6D03}"/>
              </a:ext>
            </a:extLst>
          </p:cNvPr>
          <p:cNvSpPr txBox="1"/>
          <p:nvPr/>
        </p:nvSpPr>
        <p:spPr>
          <a:xfrm>
            <a:off x="2847692" y="2901817"/>
            <a:ext cx="113700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err="1"/>
              <a:t>Phosphatidate</a:t>
            </a:r>
            <a:endParaRPr lang="en-US" sz="1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C59DB3-F762-4E8E-9931-C61802DC1AE7}"/>
              </a:ext>
            </a:extLst>
          </p:cNvPr>
          <p:cNvSpPr txBox="1"/>
          <p:nvPr/>
        </p:nvSpPr>
        <p:spPr>
          <a:xfrm>
            <a:off x="3148798" y="4454113"/>
            <a:ext cx="1745921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/>
              <a:t>17-Hydroxylinolenic acid</a:t>
            </a:r>
            <a:endParaRPr lang="en-US" sz="1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373EAB-76FA-4A76-857A-AC78F6BD24A4}"/>
              </a:ext>
            </a:extLst>
          </p:cNvPr>
          <p:cNvSpPr txBox="1"/>
          <p:nvPr/>
        </p:nvSpPr>
        <p:spPr>
          <a:xfrm>
            <a:off x="3233994" y="4038614"/>
            <a:ext cx="122304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err="1"/>
              <a:t>Stearidonic</a:t>
            </a:r>
            <a:r>
              <a:rPr lang="en-US" sz="1200" b="1" dirty="0"/>
              <a:t> acid</a:t>
            </a:r>
            <a:endParaRPr lang="en-US" sz="2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0C75A4-3D81-4488-99A2-DAB457AA56F0}"/>
              </a:ext>
            </a:extLst>
          </p:cNvPr>
          <p:cNvSpPr txBox="1"/>
          <p:nvPr/>
        </p:nvSpPr>
        <p:spPr>
          <a:xfrm>
            <a:off x="3988214" y="738284"/>
            <a:ext cx="864094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 err="1"/>
              <a:t>Traumatin</a:t>
            </a:r>
            <a:endParaRPr lang="en-US" sz="1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5B44F76-B904-419F-8DED-6D189A9AFCE0}"/>
              </a:ext>
            </a:extLst>
          </p:cNvPr>
          <p:cNvSpPr txBox="1"/>
          <p:nvPr/>
        </p:nvSpPr>
        <p:spPr>
          <a:xfrm>
            <a:off x="5660839" y="352869"/>
            <a:ext cx="280796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EF35D4-8518-4E1D-806D-0CC57EB28119}"/>
              </a:ext>
            </a:extLst>
          </p:cNvPr>
          <p:cNvSpPr txBox="1"/>
          <p:nvPr/>
        </p:nvSpPr>
        <p:spPr>
          <a:xfrm>
            <a:off x="2140812" y="3502825"/>
            <a:ext cx="201597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/>
              <a:t>5alpha-Pregnane-3,20-dione</a:t>
            </a:r>
            <a:endParaRPr lang="en-US" sz="1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9CC6E1-9892-42C0-BA24-AC774AFA923E}"/>
              </a:ext>
            </a:extLst>
          </p:cNvPr>
          <p:cNvSpPr txBox="1"/>
          <p:nvPr/>
        </p:nvSpPr>
        <p:spPr>
          <a:xfrm>
            <a:off x="4688040" y="5008111"/>
            <a:ext cx="132153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b="1" dirty="0"/>
              <a:t>Allopregnanolone</a:t>
            </a:r>
            <a:endParaRPr lang="en-US" sz="1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05B857A-45E2-43A1-987C-FDB8470CA37A}"/>
              </a:ext>
            </a:extLst>
          </p:cNvPr>
          <p:cNvSpPr txBox="1"/>
          <p:nvPr/>
        </p:nvSpPr>
        <p:spPr>
          <a:xfrm>
            <a:off x="5693913" y="4860703"/>
            <a:ext cx="280796" cy="184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sz="600" dirty="0"/>
          </a:p>
        </p:txBody>
      </p:sp>
    </p:spTree>
    <p:extLst>
      <p:ext uri="{BB962C8B-B14F-4D97-AF65-F5344CB8AC3E}">
        <p14:creationId xmlns:p14="http://schemas.microsoft.com/office/powerpoint/2010/main" val="3950802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1682</TotalTime>
  <Words>257</Words>
  <Application>Microsoft Office PowerPoint</Application>
  <PresentationFormat>Widescreen</PresentationFormat>
  <Paragraphs>71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ALANA CARPENTER</dc:creator>
  <cp:lastModifiedBy>VIJAY SINGH</cp:lastModifiedBy>
  <cp:revision>36</cp:revision>
  <dcterms:created xsi:type="dcterms:W3CDTF">2023-11-02T18:02:49Z</dcterms:created>
  <dcterms:modified xsi:type="dcterms:W3CDTF">2023-11-16T17:46:48Z</dcterms:modified>
</cp:coreProperties>
</file>